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82" r:id="rId3"/>
    <p:sldId id="270" r:id="rId4"/>
    <p:sldId id="257" r:id="rId5"/>
    <p:sldId id="283" r:id="rId6"/>
    <p:sldId id="285" r:id="rId7"/>
    <p:sldId id="286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287" r:id="rId21"/>
    <p:sldId id="260" r:id="rId22"/>
    <p:sldId id="288" r:id="rId23"/>
    <p:sldId id="289" r:id="rId24"/>
    <p:sldId id="290" r:id="rId25"/>
    <p:sldId id="291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4" r:id="rId36"/>
    <p:sldId id="302" r:id="rId37"/>
    <p:sldId id="303" r:id="rId38"/>
    <p:sldId id="305" r:id="rId39"/>
    <p:sldId id="306" r:id="rId40"/>
    <p:sldId id="307" r:id="rId41"/>
    <p:sldId id="308" r:id="rId42"/>
    <p:sldId id="324" r:id="rId43"/>
    <p:sldId id="325" r:id="rId44"/>
    <p:sldId id="326" r:id="rId45"/>
    <p:sldId id="309" r:id="rId46"/>
    <p:sldId id="310" r:id="rId47"/>
    <p:sldId id="32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D84EAF-C488-4968-AA2A-ECF31456982F}">
          <p14:sldIdLst>
            <p14:sldId id="256"/>
            <p14:sldId id="282"/>
            <p14:sldId id="270"/>
            <p14:sldId id="257"/>
            <p14:sldId id="283"/>
            <p14:sldId id="285"/>
            <p14:sldId id="286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287"/>
            <p14:sldId id="260"/>
            <p14:sldId id="288"/>
            <p14:sldId id="289"/>
            <p14:sldId id="290"/>
            <p14:sldId id="291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4"/>
            <p14:sldId id="302"/>
            <p14:sldId id="303"/>
            <p14:sldId id="305"/>
            <p14:sldId id="306"/>
            <p14:sldId id="307"/>
            <p14:sldId id="308"/>
            <p14:sldId id="324"/>
            <p14:sldId id="325"/>
            <p14:sldId id="326"/>
            <p14:sldId id="309"/>
            <p14:sldId id="310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 Z600" initials="HZ" lastIdx="0" clrIdx="0">
    <p:extLst>
      <p:ext uri="{19B8F6BF-5375-455C-9EA6-DF929625EA0E}">
        <p15:presenceInfo xmlns:p15="http://schemas.microsoft.com/office/powerpoint/2012/main" userId="HP Z60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A21"/>
    <a:srgbClr val="1D2226"/>
    <a:srgbClr val="1319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0" autoAdjust="0"/>
    <p:restoredTop sz="94631"/>
  </p:normalViewPr>
  <p:slideViewPr>
    <p:cSldViewPr snapToGrid="0">
      <p:cViewPr varScale="1">
        <p:scale>
          <a:sx n="101" d="100"/>
          <a:sy n="101" d="100"/>
        </p:scale>
        <p:origin x="4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84A38-5DA3-4567-9E45-BE333FAAD373}" type="datetimeFigureOut">
              <a:rPr lang="en-US" smtClean="0"/>
              <a:t>1/7/19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ECD491-C6DA-4773-82CD-FD5FE19239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67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did some coding this summer?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ECD491-C6DA-4773-82CD-FD5FE19239D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35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ECD491-C6DA-4773-82CD-FD5FE19239D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2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815F-2E7B-4B34-904B-5808BA237B6A}" type="datetimeFigureOut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AFDE-70EB-4599-99D8-D0D8054E1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94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815F-2E7B-4B34-904B-5808BA237B6A}" type="datetimeFigureOut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AFDE-70EB-4599-99D8-D0D8054E1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31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815F-2E7B-4B34-904B-5808BA237B6A}" type="datetimeFigureOut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AFDE-70EB-4599-99D8-D0D8054E1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815F-2E7B-4B34-904B-5808BA237B6A}" type="datetimeFigureOut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AFDE-70EB-4599-99D8-D0D8054E1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626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815F-2E7B-4B34-904B-5808BA237B6A}" type="datetimeFigureOut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AFDE-70EB-4599-99D8-D0D8054E1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8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815F-2E7B-4B34-904B-5808BA237B6A}" type="datetimeFigureOut">
              <a:rPr lang="en-US" smtClean="0"/>
              <a:t>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AFDE-70EB-4599-99D8-D0D8054E1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76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815F-2E7B-4B34-904B-5808BA237B6A}" type="datetimeFigureOut">
              <a:rPr lang="en-US" smtClean="0"/>
              <a:t>1/7/19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AFDE-70EB-4599-99D8-D0D8054E1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593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815F-2E7B-4B34-904B-5808BA237B6A}" type="datetimeFigureOut">
              <a:rPr lang="en-US" smtClean="0"/>
              <a:t>1/7/19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AFDE-70EB-4599-99D8-D0D8054E1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599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815F-2E7B-4B34-904B-5808BA237B6A}" type="datetimeFigureOut">
              <a:rPr lang="en-US" smtClean="0"/>
              <a:t>1/7/19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AFDE-70EB-4599-99D8-D0D8054E1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75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815F-2E7B-4B34-904B-5808BA237B6A}" type="datetimeFigureOut">
              <a:rPr lang="en-US" smtClean="0"/>
              <a:t>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AFDE-70EB-4599-99D8-D0D8054E1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1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815F-2E7B-4B34-904B-5808BA237B6A}" type="datetimeFigureOut">
              <a:rPr lang="en-US" smtClean="0"/>
              <a:t>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AFDE-70EB-4599-99D8-D0D8054E1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382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7815F-2E7B-4B34-904B-5808BA237B6A}" type="datetimeFigureOut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AFDE-70EB-4599-99D8-D0D8054E1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88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csb.edu/~sjmunn/" TargetMode="External"/><Relationship Id="rId2" Type="http://schemas.openxmlformats.org/officeDocument/2006/relationships/hyperlink" Target="mailto:sjmunn@cs.ucsb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boeing/osmnx-examples/blob/master/notebooks/17-street-network-orientations.ipynb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111—Intro to Computational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Discussion Section Week 1</a:t>
            </a:r>
          </a:p>
        </p:txBody>
      </p:sp>
    </p:spTree>
    <p:extLst>
      <p:ext uri="{BB962C8B-B14F-4D97-AF65-F5344CB8AC3E}">
        <p14:creationId xmlns:p14="http://schemas.microsoft.com/office/powerpoint/2010/main" val="1800394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459AE3-D95A-5D44-86ED-1B38BC93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Click Open Terminal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7CE636-96D3-CE4A-821B-A20233906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1" y="1493044"/>
            <a:ext cx="7933688" cy="4958555"/>
          </a:xfrm>
        </p:spPr>
      </p:pic>
    </p:spTree>
    <p:extLst>
      <p:ext uri="{BB962C8B-B14F-4D97-AF65-F5344CB8AC3E}">
        <p14:creationId xmlns:p14="http://schemas.microsoft.com/office/powerpoint/2010/main" val="2367264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459AE3-D95A-5D44-86ED-1B38BC93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Permissions/Run Installer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7CE636-96D3-CE4A-821B-A20233906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1" y="1493044"/>
            <a:ext cx="7933688" cy="4958555"/>
          </a:xfrm>
        </p:spPr>
      </p:pic>
    </p:spTree>
    <p:extLst>
      <p:ext uri="{BB962C8B-B14F-4D97-AF65-F5344CB8AC3E}">
        <p14:creationId xmlns:p14="http://schemas.microsoft.com/office/powerpoint/2010/main" val="1182961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459AE3-D95A-5D44-86ED-1B38BC93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Instructions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7CE636-96D3-CE4A-821B-A20233906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1" y="1493044"/>
            <a:ext cx="7933688" cy="4958555"/>
          </a:xfrm>
        </p:spPr>
      </p:pic>
    </p:spTree>
    <p:extLst>
      <p:ext uri="{BB962C8B-B14F-4D97-AF65-F5344CB8AC3E}">
        <p14:creationId xmlns:p14="http://schemas.microsoft.com/office/powerpoint/2010/main" val="1939141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459AE3-D95A-5D44-86ED-1B38BC93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 your favorite book and relax for a while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7CE636-96D3-CE4A-821B-A20233906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1" y="1493044"/>
            <a:ext cx="7933688" cy="4958555"/>
          </a:xfrm>
        </p:spPr>
      </p:pic>
    </p:spTree>
    <p:extLst>
      <p:ext uri="{BB962C8B-B14F-4D97-AF65-F5344CB8AC3E}">
        <p14:creationId xmlns:p14="http://schemas.microsoft.com/office/powerpoint/2010/main" val="3066107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459AE3-D95A-5D44-86ED-1B38BC93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as default interpreter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7CE636-96D3-CE4A-821B-A20233906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1" y="1493044"/>
            <a:ext cx="7933688" cy="4958555"/>
          </a:xfrm>
        </p:spPr>
      </p:pic>
    </p:spTree>
    <p:extLst>
      <p:ext uri="{BB962C8B-B14F-4D97-AF65-F5344CB8AC3E}">
        <p14:creationId xmlns:p14="http://schemas.microsoft.com/office/powerpoint/2010/main" val="433007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459AE3-D95A-5D44-86ED-1B38BC93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do not need </a:t>
            </a:r>
            <a:r>
              <a:rPr lang="en-US" dirty="0" err="1"/>
              <a:t>VSCode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7CE636-96D3-CE4A-821B-A20233906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1" y="1493044"/>
            <a:ext cx="7933688" cy="4958555"/>
          </a:xfrm>
        </p:spPr>
      </p:pic>
    </p:spTree>
    <p:extLst>
      <p:ext uri="{BB962C8B-B14F-4D97-AF65-F5344CB8AC3E}">
        <p14:creationId xmlns:p14="http://schemas.microsoft.com/office/powerpoint/2010/main" val="1807352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459AE3-D95A-5D44-86ED-1B38BC93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Restart the terminal and check installation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7CE636-96D3-CE4A-821B-A20233906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1" y="1493044"/>
            <a:ext cx="7933688" cy="4958555"/>
          </a:xfrm>
        </p:spPr>
      </p:pic>
    </p:spTree>
    <p:extLst>
      <p:ext uri="{BB962C8B-B14F-4D97-AF65-F5344CB8AC3E}">
        <p14:creationId xmlns:p14="http://schemas.microsoft.com/office/powerpoint/2010/main" val="976989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459AE3-D95A-5D44-86ED-1B38BC93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</a:t>
            </a:r>
            <a:r>
              <a:rPr lang="en-US" dirty="0" err="1"/>
              <a:t>Jupyter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7CE636-96D3-CE4A-821B-A20233906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53" b="82215"/>
          <a:stretch/>
        </p:blipFill>
        <p:spPr>
          <a:xfrm>
            <a:off x="2082801" y="1493044"/>
            <a:ext cx="8778049" cy="1707355"/>
          </a:xfrm>
        </p:spPr>
      </p:pic>
    </p:spTree>
    <p:extLst>
      <p:ext uri="{BB962C8B-B14F-4D97-AF65-F5344CB8AC3E}">
        <p14:creationId xmlns:p14="http://schemas.microsoft.com/office/powerpoint/2010/main" val="3786034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459AE3-D95A-5D44-86ED-1B38BC93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Notebook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7CE636-96D3-CE4A-821B-A20233906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1" y="1493044"/>
            <a:ext cx="7933688" cy="4958555"/>
          </a:xfrm>
        </p:spPr>
      </p:pic>
    </p:spTree>
    <p:extLst>
      <p:ext uri="{BB962C8B-B14F-4D97-AF65-F5344CB8AC3E}">
        <p14:creationId xmlns:p14="http://schemas.microsoft.com/office/powerpoint/2010/main" val="1339150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459AE3-D95A-5D44-86ED-1B38BC93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computer science stuff..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7CE636-96D3-CE4A-821B-A20233906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1" y="1493044"/>
            <a:ext cx="7933688" cy="4958555"/>
          </a:xfrm>
        </p:spPr>
      </p:pic>
    </p:spTree>
    <p:extLst>
      <p:ext uri="{BB962C8B-B14F-4D97-AF65-F5344CB8AC3E}">
        <p14:creationId xmlns:p14="http://schemas.microsoft.com/office/powerpoint/2010/main" val="2216896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BAB5-1FA3-4B12-BDEC-C885DD1F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AD2C2-44D8-4506-B429-FFAC0E31E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Steven Munn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sjmunn@cs.ucsb.edu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https://www.cs.ucsb.edu/~sjmunn/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310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CCD8F6-50C8-410A-9977-2ABEEB45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Anaconda Windows 10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57821-33E6-456E-82C2-FDABB5912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Surprisingly easy actually..</a:t>
            </a:r>
          </a:p>
        </p:txBody>
      </p:sp>
    </p:spTree>
    <p:extLst>
      <p:ext uri="{BB962C8B-B14F-4D97-AF65-F5344CB8AC3E}">
        <p14:creationId xmlns:p14="http://schemas.microsoft.com/office/powerpoint/2010/main" val="3718812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49D2-DC50-4C6C-B6AA-9F168188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the Anaconda Website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B2A93E-6ECB-4345-B30B-39BF75E7B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57" y="1430499"/>
            <a:ext cx="9383486" cy="527821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B8EA0C-47F0-435F-9BCD-9F59D7FA2EDB}"/>
              </a:ext>
            </a:extLst>
          </p:cNvPr>
          <p:cNvCxnSpPr/>
          <p:nvPr/>
        </p:nvCxnSpPr>
        <p:spPr>
          <a:xfrm>
            <a:off x="3032449" y="4646645"/>
            <a:ext cx="1530220" cy="3452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6A67DE6-6768-465F-9484-7D16AAAAFA64}"/>
              </a:ext>
            </a:extLst>
          </p:cNvPr>
          <p:cNvSpPr/>
          <p:nvPr/>
        </p:nvSpPr>
        <p:spPr>
          <a:xfrm>
            <a:off x="1933879" y="4370619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2450192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49D2-DC50-4C6C-B6AA-9F168188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the .exe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B2A93E-6ECB-4345-B30B-39BF75E7B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5"/>
          <a:stretch/>
        </p:blipFill>
        <p:spPr>
          <a:xfrm>
            <a:off x="2649893" y="1430499"/>
            <a:ext cx="8137849" cy="52782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DDA5A3-849B-4A3C-9B2C-9BF875C92B43}"/>
              </a:ext>
            </a:extLst>
          </p:cNvPr>
          <p:cNvSpPr txBox="1"/>
          <p:nvPr/>
        </p:nvSpPr>
        <p:spPr>
          <a:xfrm>
            <a:off x="2957804" y="5427501"/>
            <a:ext cx="419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Mindlessly hit “next” until it is greyed out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8B226A-67BC-4263-9ACD-92A788894B27}"/>
              </a:ext>
            </a:extLst>
          </p:cNvPr>
          <p:cNvCxnSpPr>
            <a:cxnSpLocks/>
          </p:cNvCxnSpPr>
          <p:nvPr/>
        </p:nvCxnSpPr>
        <p:spPr>
          <a:xfrm flipV="1">
            <a:off x="5346441" y="4805265"/>
            <a:ext cx="1278294" cy="6222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160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49D2-DC50-4C6C-B6AA-9F168188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</a:t>
            </a:r>
            <a:r>
              <a:rPr lang="en-US" dirty="0" err="1"/>
              <a:t>VScode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B2A93E-6ECB-4345-B30B-39BF75E7B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5" b="25633"/>
          <a:stretch/>
        </p:blipFill>
        <p:spPr>
          <a:xfrm>
            <a:off x="3303037" y="1430498"/>
            <a:ext cx="7484706" cy="490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16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49D2-DC50-4C6C-B6AA-9F168188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Anaconda Navigator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B2A93E-6ECB-4345-B30B-39BF75E7B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34" r="83519"/>
          <a:stretch/>
        </p:blipFill>
        <p:spPr>
          <a:xfrm>
            <a:off x="1404257" y="2106608"/>
            <a:ext cx="2290665" cy="46021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B8EA0C-47F0-435F-9BCD-9F59D7FA2EDB}"/>
              </a:ext>
            </a:extLst>
          </p:cNvPr>
          <p:cNvCxnSpPr>
            <a:cxnSpLocks/>
          </p:cNvCxnSpPr>
          <p:nvPr/>
        </p:nvCxnSpPr>
        <p:spPr>
          <a:xfrm flipH="1">
            <a:off x="3055761" y="1747286"/>
            <a:ext cx="957207" cy="7739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6A67DE6-6768-465F-9484-7D16AAAAFA64}"/>
              </a:ext>
            </a:extLst>
          </p:cNvPr>
          <p:cNvSpPr/>
          <p:nvPr/>
        </p:nvSpPr>
        <p:spPr>
          <a:xfrm>
            <a:off x="4012968" y="1303898"/>
            <a:ext cx="1627157" cy="5470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3F90B5-5FAB-4DEA-81DF-7A72D502075E}"/>
              </a:ext>
            </a:extLst>
          </p:cNvPr>
          <p:cNvSpPr/>
          <p:nvPr/>
        </p:nvSpPr>
        <p:spPr>
          <a:xfrm>
            <a:off x="1784311" y="5626359"/>
            <a:ext cx="1817305" cy="322246"/>
          </a:xfrm>
          <a:prstGeom prst="rect">
            <a:avLst/>
          </a:prstGeom>
          <a:solidFill>
            <a:srgbClr val="131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105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49D2-DC50-4C6C-B6AA-9F168188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Jupyter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B2A93E-6ECB-4345-B30B-39BF75E7B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57" y="1430499"/>
            <a:ext cx="9383486" cy="527821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B8EA0C-47F0-435F-9BCD-9F59D7FA2EDB}"/>
              </a:ext>
            </a:extLst>
          </p:cNvPr>
          <p:cNvCxnSpPr>
            <a:cxnSpLocks/>
          </p:cNvCxnSpPr>
          <p:nvPr/>
        </p:nvCxnSpPr>
        <p:spPr>
          <a:xfrm flipH="1" flipV="1">
            <a:off x="4338735" y="3601617"/>
            <a:ext cx="1681952" cy="7857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6A67DE6-6768-465F-9484-7D16AAAAFA64}"/>
              </a:ext>
            </a:extLst>
          </p:cNvPr>
          <p:cNvSpPr/>
          <p:nvPr/>
        </p:nvSpPr>
        <p:spPr>
          <a:xfrm>
            <a:off x="6020687" y="4202668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11557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49D2-DC50-4C6C-B6AA-9F168188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Navigate to Your Directory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B2A93E-6ECB-4345-B30B-39BF75E7B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57" y="1430499"/>
            <a:ext cx="9383486" cy="527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51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49D2-DC50-4C6C-B6AA-9F168188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&gt; Python3 notebook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B2A93E-6ECB-4345-B30B-39BF75E7B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58" y="1430499"/>
            <a:ext cx="9383484" cy="527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07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DBD4-C069-4A1F-AF77-6D3756CF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Section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B0D48-AF0B-4933-A768-A6A6F2F9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Install Anaconda on your computer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Witness the power of matplotlib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Survey debugging tools for </a:t>
            </a:r>
            <a:r>
              <a:rPr lang="en-US" dirty="0" err="1"/>
              <a:t>Jupyter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Grasp the importance of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379772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DBD4-C069-4A1F-AF77-6D3756CF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Section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B0D48-AF0B-4933-A768-A6A6F2F9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Install Anaconda on your computer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Witness the power of matplotlib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Survey debugging tools for </a:t>
            </a:r>
            <a:r>
              <a:rPr lang="en-US" dirty="0" err="1"/>
              <a:t>Jupyter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Grasp the importance of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601623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DBD4-C069-4A1F-AF77-6D3756CF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Section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B0D48-AF0B-4933-A768-A6A6F2F9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Install Anaconda on your computer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Witness the power of matplotlib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Survey debugging tools for </a:t>
            </a:r>
            <a:r>
              <a:rPr lang="en-US" dirty="0" err="1"/>
              <a:t>Jupyter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Grasp the importance of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680157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83CDC5-D5AB-4DC4-951B-08735641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Urban Spatial Order: Street Network Orientation, Configuration, and Entropy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B4EA3-FC67-4A8E-B0CC-5822C6391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favorite visualization paper</a:t>
            </a:r>
          </a:p>
        </p:txBody>
      </p:sp>
    </p:spTree>
    <p:extLst>
      <p:ext uri="{BB962C8B-B14F-4D97-AF65-F5344CB8AC3E}">
        <p14:creationId xmlns:p14="http://schemas.microsoft.com/office/powerpoint/2010/main" val="3581158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35C90D-69FF-4266-8095-DAEEEBDBA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7" y="407052"/>
            <a:ext cx="5486405" cy="6043895"/>
          </a:xfrm>
        </p:spPr>
      </p:pic>
    </p:spTree>
    <p:extLst>
      <p:ext uri="{BB962C8B-B14F-4D97-AF65-F5344CB8AC3E}">
        <p14:creationId xmlns:p14="http://schemas.microsoft.com/office/powerpoint/2010/main" val="866409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35C90D-69FF-4266-8095-DAEEEBDBA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7" y="407052"/>
            <a:ext cx="5486405" cy="6043894"/>
          </a:xfrm>
        </p:spPr>
      </p:pic>
    </p:spTree>
    <p:extLst>
      <p:ext uri="{BB962C8B-B14F-4D97-AF65-F5344CB8AC3E}">
        <p14:creationId xmlns:p14="http://schemas.microsoft.com/office/powerpoint/2010/main" val="2878195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BF93-4AB1-48E2-B557-A826681C8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a Matplotlib Polar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9698AB-BC23-4645-ACF9-7E0D2C7C7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2" t="6329" r="24229" b="20802"/>
          <a:stretch/>
        </p:blipFill>
        <p:spPr>
          <a:xfrm>
            <a:off x="838200" y="1690688"/>
            <a:ext cx="5411429" cy="42081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2391D6-B5F0-496E-9829-6BF1FF139F82}"/>
              </a:ext>
            </a:extLst>
          </p:cNvPr>
          <p:cNvSpPr txBox="1"/>
          <p:nvPr/>
        </p:nvSpPr>
        <p:spPr>
          <a:xfrm>
            <a:off x="6488469" y="1798087"/>
            <a:ext cx="5214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Store orientation counts in a </a:t>
            </a:r>
            <a:r>
              <a:rPr lang="en-US" dirty="0" err="1"/>
              <a:t>numpy</a:t>
            </a:r>
            <a:r>
              <a:rPr lang="en-US" dirty="0"/>
              <a:t> array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a polar plot, bar angles = street orientations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300E5-22D1-40F0-80EC-ECA490CBA550}"/>
              </a:ext>
            </a:extLst>
          </p:cNvPr>
          <p:cNvSpPr txBox="1"/>
          <p:nvPr/>
        </p:nvSpPr>
        <p:spPr>
          <a:xfrm>
            <a:off x="6327894" y="3271521"/>
            <a:ext cx="5864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code available at,</a:t>
            </a:r>
          </a:p>
          <a:p>
            <a:r>
              <a:rPr lang="en-US" sz="1000" dirty="0">
                <a:hlinkClick r:id="rId3"/>
              </a:rPr>
              <a:t>https://github.com/gboeing/osmnx-examples/blob/master/notebooks/17-street-network-orientations.ipynb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06217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10DCA-22C1-4589-AFA8-90916255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Matplotlib Styles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393039-592C-4FDE-98D8-E5E3E09AC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0856"/>
            <a:ext cx="4979534" cy="3582216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51FB953-9027-48CE-8B5B-3E6573D8F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406" y="2200856"/>
            <a:ext cx="4976722" cy="358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89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10DCA-22C1-4589-AFA8-90916255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Scripts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25EE7-8B93-43AE-9D53-AFF900BF4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Matplotlib recipes notebook..</a:t>
            </a:r>
          </a:p>
        </p:txBody>
      </p:sp>
    </p:spTree>
    <p:extLst>
      <p:ext uri="{BB962C8B-B14F-4D97-AF65-F5344CB8AC3E}">
        <p14:creationId xmlns:p14="http://schemas.microsoft.com/office/powerpoint/2010/main" val="1638300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DBD4-C069-4A1F-AF77-6D3756CF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Section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B0D48-AF0B-4933-A768-A6A6F2F9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Install Anaconda on your computer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Witness the power of matplotlib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Survey debugging tools for </a:t>
            </a:r>
            <a:r>
              <a:rPr lang="en-US" dirty="0" err="1"/>
              <a:t>Jupyter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Grasp the importance of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842199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DBD4-C069-4A1F-AF77-6D3756CF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Section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B0D48-AF0B-4933-A768-A6A6F2F9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Install Anaconda on your computer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Witness the power of matplotlib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Survey debugging tools for </a:t>
            </a:r>
            <a:r>
              <a:rPr lang="en-US" dirty="0" err="1"/>
              <a:t>Jupyter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Grasp the importance of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20706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B21A9-166B-46ED-8AB3-F767A4A2C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Pinpointing Problems with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E690B-8DAC-8641-A26F-1BE444D8864F}"/>
              </a:ext>
            </a:extLst>
          </p:cNvPr>
          <p:cNvSpPr txBox="1"/>
          <p:nvPr/>
        </p:nvSpPr>
        <p:spPr>
          <a:xfrm>
            <a:off x="1511300" y="2628900"/>
            <a:ext cx="298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debugging notebook..</a:t>
            </a:r>
          </a:p>
        </p:txBody>
      </p:sp>
    </p:spTree>
    <p:extLst>
      <p:ext uri="{BB962C8B-B14F-4D97-AF65-F5344CB8AC3E}">
        <p14:creationId xmlns:p14="http://schemas.microsoft.com/office/powerpoint/2010/main" val="489251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DBD4-C069-4A1F-AF77-6D3756CF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Section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B0D48-AF0B-4933-A768-A6A6F2F9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Install Anaconda on your computer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Witness the power of matplotlib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Survey debugging tools for </a:t>
            </a:r>
            <a:r>
              <a:rPr lang="en-US" dirty="0" err="1"/>
              <a:t>Jupyter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Grasp the importance of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975904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C1C5-EFF7-45D3-8911-44725374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Anaconda?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7A1EB706-9E3C-464A-BED8-AE02FA809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811" y="2141537"/>
            <a:ext cx="4163988" cy="435133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E63485-675D-440A-8CBA-D3A2123B9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73058">
            <a:off x="5357694" y="4059996"/>
            <a:ext cx="2201314" cy="109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00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DBD4-C069-4A1F-AF77-6D3756CF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Section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B0D48-AF0B-4933-A768-A6A6F2F9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Install Anaconda on your computer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Witness the power of matplotlib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Survey debugging tools for </a:t>
            </a:r>
            <a:r>
              <a:rPr lang="en-US" dirty="0" err="1"/>
              <a:t>Jupyter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Grasp the importance of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248818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8139BE-26F6-0C4E-AB1C-930F9D8D1B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Plots Are Often the Best Way to Find Bugs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CE904B2-A526-D641-A3CC-4206BED409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63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FC16-DD79-EA46-AC19-FDD23C8E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Temperature Problem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9C20A0-3449-AF4E-A7D9-E371D7F90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17719"/>
            <a:ext cx="3200400" cy="3200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66709F-D9E0-FB4F-A2E8-4B61CDDDE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17719"/>
            <a:ext cx="3200400" cy="3200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F5A07-EBFF-0140-9DBF-52D11A2192AD}"/>
              </a:ext>
            </a:extLst>
          </p:cNvPr>
          <p:cNvSpPr txBox="1"/>
          <p:nvPr/>
        </p:nvSpPr>
        <p:spPr>
          <a:xfrm>
            <a:off x="1934800" y="1869537"/>
            <a:ext cx="100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Bug Free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9C097F-47DB-E24E-BD8F-073001886770}"/>
              </a:ext>
            </a:extLst>
          </p:cNvPr>
          <p:cNvSpPr txBox="1"/>
          <p:nvPr/>
        </p:nvSpPr>
        <p:spPr>
          <a:xfrm>
            <a:off x="9338900" y="1869537"/>
            <a:ext cx="766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Buggy</a:t>
            </a:r>
          </a:p>
        </p:txBody>
      </p:sp>
    </p:spTree>
    <p:extLst>
      <p:ext uri="{BB962C8B-B14F-4D97-AF65-F5344CB8AC3E}">
        <p14:creationId xmlns:p14="http://schemas.microsoft.com/office/powerpoint/2010/main" val="3669764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4A2BD-9FBC-8844-BC24-9B5854C4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coldest part of the room?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BEDFA5-162B-C64B-9DE6-786FDB2DE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401094"/>
            <a:ext cx="3200400" cy="3200400"/>
          </a:xfrm>
        </p:spPr>
      </p:pic>
    </p:spTree>
    <p:extLst>
      <p:ext uri="{BB962C8B-B14F-4D97-AF65-F5344CB8AC3E}">
        <p14:creationId xmlns:p14="http://schemas.microsoft.com/office/powerpoint/2010/main" val="3404205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4222-6F4A-D947-AA71-B068E3913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Computational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40512-A972-8E4E-972D-E7572EB3D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Check for error messages and common mistakes (pointwise instead of matrix multiplication, forgot to execute parts of the script, ..)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Plot your results, try to identify the specific issues and isolate them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Think about the most difficult step in your calculations, check all the variables before this step, then check the variables after this step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Think about 2</a:t>
            </a:r>
            <a:r>
              <a:rPr lang="en-US" baseline="30000" dirty="0"/>
              <a:t>nd</a:t>
            </a:r>
            <a:r>
              <a:rPr lang="en-US" dirty="0"/>
              <a:t> most difficult step in your calculations and repeat 3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Etc. until you find a step where the results don’t make sense</a:t>
            </a:r>
          </a:p>
        </p:txBody>
      </p:sp>
    </p:spTree>
    <p:extLst>
      <p:ext uri="{BB962C8B-B14F-4D97-AF65-F5344CB8AC3E}">
        <p14:creationId xmlns:p14="http://schemas.microsoft.com/office/powerpoint/2010/main" val="1212617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DBD4-C069-4A1F-AF77-6D3756CF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Section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B0D48-AF0B-4933-A768-A6A6F2F9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Install Anaconda on your computer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Witness the power of matplotlib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Survey debugging tools for </a:t>
            </a:r>
            <a:r>
              <a:rPr lang="en-US" dirty="0" err="1"/>
              <a:t>Jupyter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Grasp the importance of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266106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DBD4-C069-4A1F-AF77-6D3756CF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Section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B0D48-AF0B-4933-A768-A6A6F2F9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Install Anaconda on your computer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Witness the power of matplotlib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Survey debugging tools for </a:t>
            </a:r>
            <a:r>
              <a:rPr lang="en-US" dirty="0" err="1"/>
              <a:t>Jupyter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Grasp the importance of visualization</a:t>
            </a:r>
          </a:p>
        </p:txBody>
      </p:sp>
    </p:spTree>
    <p:extLst>
      <p:ext uri="{BB962C8B-B14F-4D97-AF65-F5344CB8AC3E}">
        <p14:creationId xmlns:p14="http://schemas.microsoft.com/office/powerpoint/2010/main" val="828061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AE94A-286D-EB4D-9C78-36801526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Exercise: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D41F2-CE14-E540-897B-4DD7439FD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Split into groups of 3 to 5 (3 preferred)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your names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Memorize each other’s names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a sentence or less to answer: What is most important problem computers will solve in a foreseeable future?</a:t>
            </a:r>
          </a:p>
          <a:p>
            <a:pPr marL="0" indent="0">
              <a:buNone/>
            </a:pPr>
            <a:r>
              <a:rPr lang="en-US" dirty="0"/>
              <a:t>Example 1: Autonomous driving</a:t>
            </a:r>
          </a:p>
          <a:p>
            <a:pPr marL="0" indent="0">
              <a:buNone/>
            </a:pPr>
            <a:r>
              <a:rPr lang="en-US" dirty="0"/>
              <a:t>Example 2: Finding the optimal syrup to pancake ratio for breakfast</a:t>
            </a:r>
          </a:p>
        </p:txBody>
      </p:sp>
    </p:spTree>
    <p:extLst>
      <p:ext uri="{BB962C8B-B14F-4D97-AF65-F5344CB8AC3E}">
        <p14:creationId xmlns:p14="http://schemas.microsoft.com/office/powerpoint/2010/main" val="2496116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C1C5-EFF7-45D3-8911-44725374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Anaconda?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A483D07-0EEE-4B74-8A65-221DF0790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84222">
            <a:off x="5310285" y="-57621"/>
            <a:ext cx="4762500" cy="320992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9B7C6A-128B-4211-9971-157B90247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42429">
            <a:off x="5947488" y="588330"/>
            <a:ext cx="1384855" cy="6908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60E7D8-E57D-4C63-A8AA-BE16787CB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69" y="3122827"/>
            <a:ext cx="7213532" cy="18033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F8A3C0-3B1F-4A21-8D9F-D3946CF87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296" y="5355772"/>
            <a:ext cx="1995704" cy="79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50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26F17FC-D31A-40FD-91B5-3C75C908F2DF}"/>
              </a:ext>
            </a:extLst>
          </p:cNvPr>
          <p:cNvSpPr/>
          <p:nvPr/>
        </p:nvSpPr>
        <p:spPr>
          <a:xfrm>
            <a:off x="4374502" y="1569390"/>
            <a:ext cx="4386943" cy="4805314"/>
          </a:xfrm>
          <a:prstGeom prst="rect">
            <a:avLst/>
          </a:prstGeom>
          <a:ln w="22225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FB60BC-4116-44BD-AFBC-9604B5E3D767}"/>
              </a:ext>
            </a:extLst>
          </p:cNvPr>
          <p:cNvSpPr txBox="1"/>
          <p:nvPr/>
        </p:nvSpPr>
        <p:spPr>
          <a:xfrm>
            <a:off x="4485327" y="1384625"/>
            <a:ext cx="1835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Package Manager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1EC1C5-EFF7-45D3-8911-447253743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General Hierarchy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277D96-3A51-4B8E-935D-AB6180E98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12" y="1669872"/>
            <a:ext cx="1366973" cy="68195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787CEA4-AFE8-43A7-9747-EF62137FEF30}"/>
              </a:ext>
            </a:extLst>
          </p:cNvPr>
          <p:cNvGrpSpPr/>
          <p:nvPr/>
        </p:nvGrpSpPr>
        <p:grpSpPr>
          <a:xfrm>
            <a:off x="6916378" y="3002650"/>
            <a:ext cx="1568844" cy="1186118"/>
            <a:chOff x="8302686" y="2390068"/>
            <a:chExt cx="2794522" cy="240791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57ABCA-D1F8-454F-BC26-17F870FC2959}"/>
                </a:ext>
              </a:extLst>
            </p:cNvPr>
            <p:cNvSpPr/>
            <p:nvPr/>
          </p:nvSpPr>
          <p:spPr>
            <a:xfrm>
              <a:off x="8302686" y="2574833"/>
              <a:ext cx="2794522" cy="2223148"/>
            </a:xfrm>
            <a:prstGeom prst="rect">
              <a:avLst/>
            </a:prstGeom>
            <a:ln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08F2D5-A292-451A-BB81-EB1B7E982E6E}"/>
                </a:ext>
              </a:extLst>
            </p:cNvPr>
            <p:cNvSpPr txBox="1"/>
            <p:nvPr/>
          </p:nvSpPr>
          <p:spPr>
            <a:xfrm>
              <a:off x="8413510" y="2390068"/>
              <a:ext cx="2683698" cy="589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highlight>
                    <a:srgbClr val="FF0000"/>
                  </a:highlight>
                </a:rPr>
                <a:t>Applications/IDEs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F8FF11-66B0-4B76-BB03-32F52E5C7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612"/>
            <a:stretch/>
          </p:blipFill>
          <p:spPr>
            <a:xfrm>
              <a:off x="8472196" y="2737757"/>
              <a:ext cx="2239347" cy="19050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FBA31D-0E56-4D5B-BD13-41A4624D7DE8}"/>
              </a:ext>
            </a:extLst>
          </p:cNvPr>
          <p:cNvGrpSpPr/>
          <p:nvPr/>
        </p:nvGrpSpPr>
        <p:grpSpPr>
          <a:xfrm>
            <a:off x="4531849" y="2963509"/>
            <a:ext cx="1923422" cy="3108091"/>
            <a:chOff x="2096036" y="1690688"/>
            <a:chExt cx="2971802" cy="480218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B5E785-C4A8-4991-9DF6-A3DDB548A795}"/>
                </a:ext>
              </a:extLst>
            </p:cNvPr>
            <p:cNvSpPr/>
            <p:nvPr/>
          </p:nvSpPr>
          <p:spPr>
            <a:xfrm>
              <a:off x="2112362" y="3953317"/>
              <a:ext cx="2794522" cy="2539558"/>
            </a:xfrm>
            <a:prstGeom prst="rect">
              <a:avLst/>
            </a:prstGeom>
            <a:ln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4EBC0E-89E6-4293-939B-62E1A28DB522}"/>
                </a:ext>
              </a:extLst>
            </p:cNvPr>
            <p:cNvSpPr txBox="1"/>
            <p:nvPr/>
          </p:nvSpPr>
          <p:spPr>
            <a:xfrm>
              <a:off x="2223187" y="3768553"/>
              <a:ext cx="1995704" cy="427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highlight>
                    <a:srgbClr val="FF0000"/>
                  </a:highlight>
                </a:rPr>
                <a:t>Packages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AE1D18-65CD-47A0-9DFE-388FFC4C9DA8}"/>
                </a:ext>
              </a:extLst>
            </p:cNvPr>
            <p:cNvSpPr/>
            <p:nvPr/>
          </p:nvSpPr>
          <p:spPr>
            <a:xfrm>
              <a:off x="2112362" y="1875453"/>
              <a:ext cx="2794522" cy="1708334"/>
            </a:xfrm>
            <a:prstGeom prst="rect">
              <a:avLst/>
            </a:prstGeom>
            <a:ln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60E7D8-E57D-4C63-A8AA-BE16787CB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84" r="44747"/>
            <a:stretch/>
          </p:blipFill>
          <p:spPr>
            <a:xfrm>
              <a:off x="2598575" y="1976810"/>
              <a:ext cx="1574840" cy="152189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F8A3C0-3B1F-4A21-8D9F-D3946CF87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2769" y="4145918"/>
              <a:ext cx="1995704" cy="79293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AD2D16-D829-4FE0-BAF2-950B6D9F2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0"/>
            <a:stretch/>
          </p:blipFill>
          <p:spPr>
            <a:xfrm>
              <a:off x="2096036" y="4642757"/>
              <a:ext cx="2971802" cy="17083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313E2A-6CB1-4603-BE47-B708F5A050A2}"/>
                </a:ext>
              </a:extLst>
            </p:cNvPr>
            <p:cNvSpPr txBox="1"/>
            <p:nvPr/>
          </p:nvSpPr>
          <p:spPr>
            <a:xfrm>
              <a:off x="2223187" y="1690688"/>
              <a:ext cx="1847890" cy="427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highlight>
                    <a:srgbClr val="FF0000"/>
                  </a:highlight>
                </a:rPr>
                <a:t>Interpreter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4506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CCD8F6-50C8-410A-9977-2ABEEB45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Anaconda Ubuntu 18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57821-33E6-456E-82C2-FDABB5912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875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459AE3-D95A-5D44-86ED-1B38BC93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the Anaconda Download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7CE636-96D3-CE4A-821B-A20233906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1" y="1493044"/>
            <a:ext cx="7933688" cy="4958556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023655-38C2-B240-85F8-7BE41517B3F4}"/>
              </a:ext>
            </a:extLst>
          </p:cNvPr>
          <p:cNvCxnSpPr>
            <a:cxnSpLocks/>
          </p:cNvCxnSpPr>
          <p:nvPr/>
        </p:nvCxnSpPr>
        <p:spPr>
          <a:xfrm>
            <a:off x="3467100" y="3582715"/>
            <a:ext cx="790769" cy="523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456C238-0C57-7C40-A2DA-EA331BCBCBA8}"/>
              </a:ext>
            </a:extLst>
          </p:cNvPr>
          <p:cNvSpPr/>
          <p:nvPr/>
        </p:nvSpPr>
        <p:spPr>
          <a:xfrm>
            <a:off x="2492679" y="3213383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2940839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459AE3-D95A-5D44-86ED-1B38BC93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the ~/Downloads folder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7CE636-96D3-CE4A-821B-A20233906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1" y="1493044"/>
            <a:ext cx="7933688" cy="4958555"/>
          </a:xfrm>
        </p:spPr>
      </p:pic>
    </p:spTree>
    <p:extLst>
      <p:ext uri="{BB962C8B-B14F-4D97-AF65-F5344CB8AC3E}">
        <p14:creationId xmlns:p14="http://schemas.microsoft.com/office/powerpoint/2010/main" val="2539855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665</Words>
  <Application>Microsoft Macintosh PowerPoint</Application>
  <PresentationFormat>Widescreen</PresentationFormat>
  <Paragraphs>118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Wingdings</vt:lpstr>
      <vt:lpstr>Office Theme</vt:lpstr>
      <vt:lpstr>CS 111—Intro to Computational Science</vt:lpstr>
      <vt:lpstr>About Me</vt:lpstr>
      <vt:lpstr>Discussion Section Objectives</vt:lpstr>
      <vt:lpstr>What is Anaconda?</vt:lpstr>
      <vt:lpstr>What is Anaconda?</vt:lpstr>
      <vt:lpstr>The General Hierarchy</vt:lpstr>
      <vt:lpstr>Installing Anaconda Ubuntu 18</vt:lpstr>
      <vt:lpstr>Go to the Anaconda Download Page</vt:lpstr>
      <vt:lpstr>Open the ~/Downloads folder</vt:lpstr>
      <vt:lpstr>Right Click Open Terminal</vt:lpstr>
      <vt:lpstr>Change Permissions/Run Installer</vt:lpstr>
      <vt:lpstr>Follow Instructions</vt:lpstr>
      <vt:lpstr>Grab your favorite book and relax for a while</vt:lpstr>
      <vt:lpstr>Set as default interpreter</vt:lpstr>
      <vt:lpstr>You do not need VSCode</vt:lpstr>
      <vt:lpstr>Restart the terminal and check installation</vt:lpstr>
      <vt:lpstr>Launch Jupyter</vt:lpstr>
      <vt:lpstr>Create a Notebook</vt:lpstr>
      <vt:lpstr>Do computer science stuff..</vt:lpstr>
      <vt:lpstr>Installing Anaconda Windows 10</vt:lpstr>
      <vt:lpstr>Go to the Anaconda Website</vt:lpstr>
      <vt:lpstr>Open the .exe</vt:lpstr>
      <vt:lpstr>Skip VScode</vt:lpstr>
      <vt:lpstr>Find the Anaconda Navigator</vt:lpstr>
      <vt:lpstr>Find Jupyter</vt:lpstr>
      <vt:lpstr>Navigate to Your Directory</vt:lpstr>
      <vt:lpstr>New &gt; Python3 notebook</vt:lpstr>
      <vt:lpstr>Discussion Section Objectives</vt:lpstr>
      <vt:lpstr>Discussion Section Objectives</vt:lpstr>
      <vt:lpstr>Urban Spatial Order: Street Network Orientation, Configuration, and Entropy</vt:lpstr>
      <vt:lpstr>PowerPoint Presentation</vt:lpstr>
      <vt:lpstr>PowerPoint Presentation</vt:lpstr>
      <vt:lpstr>Just a Matplotlib Polar Plot</vt:lpstr>
      <vt:lpstr>Matplotlib Styles</vt:lpstr>
      <vt:lpstr>Simple Scripts</vt:lpstr>
      <vt:lpstr>Discussion Section Objectives</vt:lpstr>
      <vt:lpstr>Discussion Section Objectives</vt:lpstr>
      <vt:lpstr>Pinpointing Problems with Jupyter</vt:lpstr>
      <vt:lpstr>Discussion Section Objectives</vt:lpstr>
      <vt:lpstr>Discussion Section Objectives</vt:lpstr>
      <vt:lpstr>Plots Are Often the Best Way to Find Bugs</vt:lpstr>
      <vt:lpstr>The Temperature Problem</vt:lpstr>
      <vt:lpstr>Where is the coldest part of the room?</vt:lpstr>
      <vt:lpstr>Debugging Computational Code</vt:lpstr>
      <vt:lpstr>Discussion Section Objectives</vt:lpstr>
      <vt:lpstr>Discussion Section Objectives</vt:lpstr>
      <vt:lpstr>Group Exercise: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 Z600</dc:creator>
  <cp:lastModifiedBy>Steven Munn</cp:lastModifiedBy>
  <cp:revision>73</cp:revision>
  <dcterms:created xsi:type="dcterms:W3CDTF">2017-05-18T18:19:07Z</dcterms:created>
  <dcterms:modified xsi:type="dcterms:W3CDTF">2019-01-08T05:52:22Z</dcterms:modified>
</cp:coreProperties>
</file>